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318" r:id="rId4"/>
    <p:sldId id="331" r:id="rId5"/>
    <p:sldId id="302" r:id="rId6"/>
    <p:sldId id="320" r:id="rId7"/>
    <p:sldId id="335" r:id="rId8"/>
    <p:sldId id="322" r:id="rId9"/>
    <p:sldId id="323" r:id="rId10"/>
    <p:sldId id="304" r:id="rId11"/>
    <p:sldId id="324" r:id="rId12"/>
    <p:sldId id="328" r:id="rId13"/>
    <p:sldId id="330" r:id="rId14"/>
    <p:sldId id="325" r:id="rId15"/>
    <p:sldId id="329" r:id="rId16"/>
    <p:sldId id="333" r:id="rId17"/>
    <p:sldId id="332" r:id="rId18"/>
    <p:sldId id="336" r:id="rId19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84740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60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265933108135308"/>
          <c:y val="0.24637941967257465"/>
          <c:w val="0.58554542570879675"/>
          <c:h val="0.6899428580587768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3"/>
              <c:layout>
                <c:manualLayout>
                  <c:x val="8.8998282897881378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Hoja1!$B$3:$B$6</c:f>
              <c:strCache>
                <c:ptCount val="4"/>
                <c:pt idx="0">
                  <c:v>Casos de Prueba Correctos</c:v>
                </c:pt>
                <c:pt idx="1">
                  <c:v>Casos de Prueba Defectuosos</c:v>
                </c:pt>
                <c:pt idx="2">
                  <c:v>Casos de Prueba No aplican</c:v>
                </c:pt>
                <c:pt idx="3">
                  <c:v>Casos de Prueba No revisados</c:v>
                </c:pt>
              </c:strCache>
            </c:strRef>
          </c:cat>
          <c:val>
            <c:numRef>
              <c:f>Hoja1!$C$3:$C$6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5</c:v>
                </c:pt>
                <c:pt idx="3">
                  <c:v>15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Defectos Cerrados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(6)'!$A$11:$A$14</c:f>
              <c:strCache>
                <c:ptCount val="4"/>
                <c:pt idx="0">
                  <c:v>Invalidantes</c:v>
                </c:pt>
                <c:pt idx="1">
                  <c:v>Graves</c:v>
                </c:pt>
                <c:pt idx="2">
                  <c:v>Medios</c:v>
                </c:pt>
                <c:pt idx="3">
                  <c:v>Leves</c:v>
                </c:pt>
              </c:strCache>
            </c:strRef>
          </c:cat>
          <c:val>
            <c:numRef>
              <c:f>'Hoja4 (6)'!$B$11:$B$14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399505248"/>
        <c:axId val="399508048"/>
      </c:barChart>
      <c:catAx>
        <c:axId val="39950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99508048"/>
        <c:crosses val="autoZero"/>
        <c:auto val="1"/>
        <c:lblAlgn val="ctr"/>
        <c:lblOffset val="100"/>
        <c:noMultiLvlLbl val="0"/>
      </c:catAx>
      <c:valAx>
        <c:axId val="39950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9950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 smtClean="0"/>
              <a:t>Defectos detectados por ciclo</a:t>
            </a:r>
            <a:endParaRPr lang="es-CL" dirty="0"/>
          </a:p>
        </c:rich>
      </c:tx>
      <c:layout>
        <c:manualLayout>
          <c:xMode val="edge"/>
          <c:yMode val="edge"/>
          <c:x val="0.21409037058074198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'Hoja4 (8)'!$A$2</c:f>
              <c:strCache>
                <c:ptCount val="1"/>
                <c:pt idx="0">
                  <c:v>Total de defectos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(8)'!$B$1:$D$1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(8)'!$B$2:$D$2</c:f>
              <c:numCache>
                <c:formatCode>General</c:formatCode>
                <c:ptCount val="3"/>
                <c:pt idx="0">
                  <c:v>25</c:v>
                </c:pt>
                <c:pt idx="1">
                  <c:v>36</c:v>
                </c:pt>
                <c:pt idx="2">
                  <c:v>42</c:v>
                </c:pt>
              </c:numCache>
            </c:numRef>
          </c:val>
        </c:ser>
        <c:ser>
          <c:idx val="1"/>
          <c:order val="1"/>
          <c:tx>
            <c:strRef>
              <c:f>'Hoja4 (8)'!$A$3</c:f>
              <c:strCache>
                <c:ptCount val="1"/>
                <c:pt idx="0">
                  <c:v>Total de defectos detectados por ciclo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(8)'!$B$1:$D$1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(8)'!$B$3:$D$3</c:f>
              <c:numCache>
                <c:formatCode>General</c:formatCode>
                <c:ptCount val="3"/>
                <c:pt idx="0">
                  <c:v>25</c:v>
                </c:pt>
                <c:pt idx="1">
                  <c:v>11</c:v>
                </c:pt>
                <c:pt idx="2">
                  <c:v>6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22399024"/>
        <c:axId val="425186064"/>
      </c:barChart>
      <c:catAx>
        <c:axId val="42239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425186064"/>
        <c:crosses val="autoZero"/>
        <c:auto val="1"/>
        <c:lblAlgn val="ctr"/>
        <c:lblOffset val="100"/>
        <c:noMultiLvlLbl val="0"/>
      </c:catAx>
      <c:valAx>
        <c:axId val="42518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42239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Estado</a:t>
            </a:r>
            <a:r>
              <a:rPr lang="es-CL" baseline="0"/>
              <a:t> de defectos por ciclo</a:t>
            </a:r>
            <a:endParaRPr lang="es-C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'Hoja4 (2)'!$A$2</c:f>
              <c:strCache>
                <c:ptCount val="1"/>
                <c:pt idx="0">
                  <c:v>Defectos detectados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(2)'!$B$2:$D$2</c:f>
              <c:numCache>
                <c:formatCode>General</c:formatCode>
                <c:ptCount val="3"/>
                <c:pt idx="0">
                  <c:v>25</c:v>
                </c:pt>
                <c:pt idx="1">
                  <c:v>11</c:v>
                </c:pt>
                <c:pt idx="2">
                  <c:v>6</c:v>
                </c:pt>
              </c:numCache>
            </c:numRef>
          </c:val>
        </c:ser>
        <c:ser>
          <c:idx val="1"/>
          <c:order val="1"/>
          <c:tx>
            <c:strRef>
              <c:f>'Hoja4 (2)'!$A$3</c:f>
              <c:strCache>
                <c:ptCount val="1"/>
                <c:pt idx="0">
                  <c:v>Cerrados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(2)'!$B$3:$D$3</c:f>
              <c:numCache>
                <c:formatCode>General</c:formatCode>
                <c:ptCount val="3"/>
                <c:pt idx="0">
                  <c:v>18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ser>
          <c:idx val="2"/>
          <c:order val="2"/>
          <c:tx>
            <c:strRef>
              <c:f>'Hoja4 (2)'!$A$4</c:f>
              <c:strCache>
                <c:ptCount val="1"/>
                <c:pt idx="0">
                  <c:v>Postergados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(2)'!$B$4:$D$4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0</c:v>
                </c:pt>
              </c:numCache>
            </c:numRef>
          </c:val>
        </c:ser>
        <c:ser>
          <c:idx val="3"/>
          <c:order val="3"/>
          <c:tx>
            <c:strRef>
              <c:f>'Hoja4 (2)'!$A$5</c:f>
              <c:strCache>
                <c:ptCount val="1"/>
                <c:pt idx="0">
                  <c:v>Rechazados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(2)'!$B$5:$D$5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4370768"/>
        <c:axId val="435525504"/>
      </c:barChart>
      <c:catAx>
        <c:axId val="42437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435525504"/>
        <c:crosses val="autoZero"/>
        <c:auto val="1"/>
        <c:lblAlgn val="ctr"/>
        <c:lblOffset val="100"/>
        <c:noMultiLvlLbl val="0"/>
      </c:catAx>
      <c:valAx>
        <c:axId val="43552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42437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63290920814829"/>
          <c:y val="0"/>
          <c:w val="0.71952133794694351"/>
          <c:h val="0.8963002873563218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17254720322586"/>
                      <c:h val="0.1949353448275861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Hoja10!$F$4:$F$6</c:f>
              <c:strCache>
                <c:ptCount val="3"/>
                <c:pt idx="0">
                  <c:v>Planificación:</c:v>
                </c:pt>
                <c:pt idx="1">
                  <c:v>Diseño:</c:v>
                </c:pt>
                <c:pt idx="2">
                  <c:v>Ejecución: </c:v>
                </c:pt>
              </c:strCache>
            </c:strRef>
          </c:cat>
          <c:val>
            <c:numRef>
              <c:f>Hoja10!$G$4:$G$6</c:f>
              <c:numCache>
                <c:formatCode>General</c:formatCode>
                <c:ptCount val="3"/>
                <c:pt idx="0">
                  <c:v>8</c:v>
                </c:pt>
                <c:pt idx="1">
                  <c:v>40</c:v>
                </c:pt>
                <c:pt idx="2">
                  <c:v>32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aseline="0" dirty="0" smtClean="0"/>
              <a:t>Pruebas defectuosas</a:t>
            </a:r>
          </a:p>
          <a:p>
            <a:pPr>
              <a:defRPr/>
            </a:pPr>
            <a:r>
              <a:rPr lang="es-CL" baseline="0" dirty="0" smtClean="0"/>
              <a:t>por módulo</a:t>
            </a:r>
            <a:endParaRPr lang="es-CL" dirty="0"/>
          </a:p>
        </c:rich>
      </c:tx>
      <c:layout>
        <c:manualLayout>
          <c:xMode val="edge"/>
          <c:yMode val="edge"/>
          <c:x val="0.20072518712938661"/>
          <c:y val="3.762761167475166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5739063867016621"/>
          <c:y val="0.36028704830940916"/>
          <c:w val="0.45126810537571693"/>
          <c:h val="0.5501565693810198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Lbl>
              <c:idx val="0"/>
              <c:layout>
                <c:manualLayout>
                  <c:x val="2.4691479537280063E-2"/>
                  <c:y val="0.1015946996620329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1975308641973"/>
                      <c:h val="0.21680555555555556"/>
                    </c:manualLayout>
                  </c15:layout>
                </c:ext>
              </c:extLst>
            </c:dLbl>
            <c:dLbl>
              <c:idx val="2"/>
              <c:layout/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817901234567904"/>
                      <c:h val="0.2168055555555555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Hoja10!$J$2:$J$5</c:f>
              <c:strCache>
                <c:ptCount val="4"/>
                <c:pt idx="0">
                  <c:v>Login&amp;Logout</c:v>
                </c:pt>
                <c:pt idx="1">
                  <c:v>Ingreso asistencia</c:v>
                </c:pt>
                <c:pt idx="2">
                  <c:v>Modificación asistencia</c:v>
                </c:pt>
                <c:pt idx="3">
                  <c:v>Reportes asistencia</c:v>
                </c:pt>
              </c:strCache>
            </c:strRef>
          </c:cat>
          <c:val>
            <c:numRef>
              <c:f>Hoja10!$K$2:$K$5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11</c:v>
                </c:pt>
                <c:pt idx="3">
                  <c:v>6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1"/>
              <c:layout>
                <c:manualLayout>
                  <c:x val="1.7419072615923138E-3"/>
                  <c:y val="5.164224263633710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7.5431321084864361E-2"/>
                  <c:y val="0.1665737095363079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4.1520122484689413E-2"/>
                  <c:y val="8.232429279673372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Hoja2!$A$3:$A$6</c:f>
              <c:strCache>
                <c:ptCount val="4"/>
                <c:pt idx="0">
                  <c:v>Casos de Prueba Correctos</c:v>
                </c:pt>
                <c:pt idx="1">
                  <c:v>Casos de Prueba Defectuosos</c:v>
                </c:pt>
                <c:pt idx="2">
                  <c:v>Casos de Prueba No aplican</c:v>
                </c:pt>
                <c:pt idx="3">
                  <c:v>Casos de Prueba No revisados</c:v>
                </c:pt>
              </c:strCache>
            </c:strRef>
          </c:cat>
          <c:val>
            <c:numRef>
              <c:f>Hoja2!$B$3:$B$6</c:f>
              <c:numCache>
                <c:formatCode>General</c:formatCode>
                <c:ptCount val="4"/>
                <c:pt idx="0">
                  <c:v>99</c:v>
                </c:pt>
                <c:pt idx="1">
                  <c:v>9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7777777777777776E-2"/>
          <c:y val="5.0925925925925923E-2"/>
          <c:w val="0.94166666666666665"/>
          <c:h val="0.89351851851851849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6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</c:dPt>
          <c:dLbls>
            <c:dLbl>
              <c:idx val="1"/>
              <c:layout>
                <c:manualLayout>
                  <c:x val="1.8577646544181925E-2"/>
                  <c:y val="2.5754593175853014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3.2002843394575577E-2"/>
                  <c:y val="3.1401283172936664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'Hoja2 (2)'!$A$3:$A$6</c:f>
              <c:strCache>
                <c:ptCount val="4"/>
                <c:pt idx="0">
                  <c:v>Casos de Prueba Correctos</c:v>
                </c:pt>
                <c:pt idx="1">
                  <c:v>Casos de Prueba Defectuosos</c:v>
                </c:pt>
                <c:pt idx="2">
                  <c:v>Casos de Prueba No aplican</c:v>
                </c:pt>
                <c:pt idx="3">
                  <c:v>Casos de Prueba No revisados</c:v>
                </c:pt>
              </c:strCache>
            </c:strRef>
          </c:cat>
          <c:val>
            <c:numRef>
              <c:f>'Hoja2 (2)'!$B$3:$B$6</c:f>
              <c:numCache>
                <c:formatCode>General</c:formatCode>
                <c:ptCount val="4"/>
                <c:pt idx="0">
                  <c:v>114</c:v>
                </c:pt>
                <c:pt idx="1">
                  <c:v>3</c:v>
                </c:pt>
                <c:pt idx="2">
                  <c:v>5</c:v>
                </c:pt>
                <c:pt idx="3">
                  <c:v>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dirty="0" smtClean="0"/>
              <a:t>Defectos por severidad</a:t>
            </a:r>
            <a:endParaRPr lang="es-C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Hoja4!$A$5:$A$8</c:f>
              <c:strCache>
                <c:ptCount val="4"/>
                <c:pt idx="0">
                  <c:v>Invalidantes</c:v>
                </c:pt>
                <c:pt idx="1">
                  <c:v>Graves</c:v>
                </c:pt>
                <c:pt idx="2">
                  <c:v>Medios</c:v>
                </c:pt>
                <c:pt idx="3">
                  <c:v>Leves</c:v>
                </c:pt>
              </c:strCache>
            </c:strRef>
          </c:cat>
          <c:val>
            <c:numRef>
              <c:f>Hoja4!$B$5:$B$8</c:f>
              <c:numCache>
                <c:formatCode>General</c:formatCode>
                <c:ptCount val="4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 sz="1100"/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Defectos por Estado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'Hoja4 (3)'!$A$10:$A$12</c:f>
              <c:strCache>
                <c:ptCount val="3"/>
                <c:pt idx="0">
                  <c:v>Cerrados</c:v>
                </c:pt>
                <c:pt idx="1">
                  <c:v>Postergados</c:v>
                </c:pt>
                <c:pt idx="2">
                  <c:v>Rechazados</c:v>
                </c:pt>
              </c:strCache>
            </c:strRef>
          </c:cat>
          <c:val>
            <c:numRef>
              <c:f>'Hoja4 (3)'!$B$10:$B$12</c:f>
              <c:numCache>
                <c:formatCode>General</c:formatCode>
                <c:ptCount val="3"/>
                <c:pt idx="0">
                  <c:v>18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8198355768414115E-2"/>
          <c:y val="0.16469925634295715"/>
          <c:w val="0.88166484566075165"/>
          <c:h val="9.49238116068824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Defectos por severidad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662577383523263"/>
          <c:y val="0.27837390513193488"/>
          <c:w val="0.52374331373135319"/>
          <c:h val="0.62381980469212439"/>
        </c:manualLayout>
      </c:layout>
      <c:pieChart>
        <c:varyColors val="1"/>
        <c:ser>
          <c:idx val="0"/>
          <c:order val="0"/>
          <c:tx>
            <c:strRef>
              <c:f>'Hoja4 (4)'!$B$4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'Hoja4 (4)'!$A$5:$A$8</c:f>
              <c:strCache>
                <c:ptCount val="4"/>
                <c:pt idx="0">
                  <c:v>Invalidantes</c:v>
                </c:pt>
                <c:pt idx="1">
                  <c:v>Graves</c:v>
                </c:pt>
                <c:pt idx="2">
                  <c:v>Medios</c:v>
                </c:pt>
                <c:pt idx="3">
                  <c:v>Leves</c:v>
                </c:pt>
              </c:strCache>
            </c:strRef>
          </c:cat>
          <c:val>
            <c:numRef>
              <c:f>'Hoja4 (4)'!$B$5:$B$8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Defectos cerrados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(5)'!$A$11:$A$14</c:f>
              <c:strCache>
                <c:ptCount val="4"/>
                <c:pt idx="0">
                  <c:v>Invalidantes</c:v>
                </c:pt>
                <c:pt idx="1">
                  <c:v>Graves</c:v>
                </c:pt>
                <c:pt idx="2">
                  <c:v>Medios</c:v>
                </c:pt>
                <c:pt idx="3">
                  <c:v>Leves</c:v>
                </c:pt>
              </c:strCache>
            </c:strRef>
          </c:cat>
          <c:val>
            <c:numRef>
              <c:f>'Hoja4 (5)'!$B$11:$B$14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7</c:v>
                </c:pt>
                <c:pt idx="3">
                  <c:v>3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9304272"/>
        <c:axId val="169305392"/>
      </c:barChart>
      <c:catAx>
        <c:axId val="16930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69305392"/>
        <c:crosses val="autoZero"/>
        <c:auto val="1"/>
        <c:lblAlgn val="ctr"/>
        <c:lblOffset val="100"/>
        <c:noMultiLvlLbl val="0"/>
      </c:catAx>
      <c:valAx>
        <c:axId val="16930539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304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 smtClean="0"/>
              <a:t>Defectos</a:t>
            </a:r>
            <a:r>
              <a:rPr lang="es-CL" baseline="0" dirty="0" smtClean="0"/>
              <a:t> por severidad</a:t>
            </a:r>
            <a:endParaRPr lang="es-C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'Hoja4 (6)'!$A$4:$A$8</c:f>
              <c:strCache>
                <c:ptCount val="5"/>
                <c:pt idx="0">
                  <c:v>Por Severidad</c:v>
                </c:pt>
                <c:pt idx="1">
                  <c:v>Invalidantes</c:v>
                </c:pt>
                <c:pt idx="2">
                  <c:v>Graves</c:v>
                </c:pt>
                <c:pt idx="3">
                  <c:v>Medios</c:v>
                </c:pt>
                <c:pt idx="4">
                  <c:v>Leves</c:v>
                </c:pt>
              </c:strCache>
            </c:strRef>
          </c:cat>
          <c:val>
            <c:numRef>
              <c:f>'Hoja4 (6)'!$B$4:$B$8</c:f>
              <c:numCache>
                <c:formatCode>General</c:formatCode>
                <c:ptCount val="5"/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8192-9663-414F-80E8-98C4DFAB9247}" type="datetimeFigureOut">
              <a:rPr lang="es-CL" smtClean="0"/>
              <a:t>13-08-2018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D75F-5A95-4B6F-ADD5-5F4E49DFFFD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64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763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Este</a:t>
            </a:r>
            <a:r>
              <a:rPr lang="es-CL" baseline="0" dirty="0" smtClean="0"/>
              <a:t> resumen se realiza al finalizar cada ciclo de prueba y al finalizar el proyecto.</a:t>
            </a:r>
          </a:p>
          <a:p>
            <a:r>
              <a:rPr lang="es-CL" baseline="0" dirty="0" smtClean="0"/>
              <a:t>Es acumulativo</a:t>
            </a:r>
          </a:p>
          <a:p>
            <a:r>
              <a:rPr lang="es-CL" baseline="0" dirty="0" smtClean="0"/>
              <a:t>Los casos de prueba defectuoso que se registran son aquellos que quedan abiertos o postergados para el siguiente ciclo.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43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El total de los defectos</a:t>
            </a:r>
            <a:r>
              <a:rPr lang="es-ES_tradnl" baseline="0" dirty="0" smtClean="0"/>
              <a:t> cambia en los ciclos, estos son acumulativos.</a:t>
            </a:r>
          </a:p>
          <a:p>
            <a:r>
              <a:rPr lang="es-ES_tradnl" baseline="0" dirty="0" smtClean="0"/>
              <a:t>Los estados pueden cambiar ya que se van resolviendo entre los ciclos.</a:t>
            </a:r>
          </a:p>
          <a:p>
            <a:r>
              <a:rPr lang="es-ES_tradnl" baseline="0" dirty="0" smtClean="0"/>
              <a:t>Un defecto postergado al cierre del proyecto s</a:t>
            </a:r>
            <a:r>
              <a:rPr lang="es-ES_tradnl" dirty="0" smtClean="0"/>
              <a:t>e considera en una mejora futura o</a:t>
            </a:r>
            <a:r>
              <a:rPr lang="es-ES_tradnl" baseline="0" dirty="0" smtClean="0"/>
              <a:t> se corregirá en una mantención.</a:t>
            </a:r>
          </a:p>
          <a:p>
            <a:r>
              <a:rPr lang="es-ES_tradnl" baseline="0" dirty="0" smtClean="0"/>
              <a:t>Los defectos rechazados y validados por el usuario no deben afectar al proyecto.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403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649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13/08/2018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13/08/2018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13/08/2018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package" Target="../embeddings/Hoja_de_c_lculo_de_Microsoft_Excel1.xlsx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Métricas</a:t>
            </a:r>
          </a:p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Ejemplo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21692" y="661472"/>
            <a:ext cx="4824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chemeClr val="bg1"/>
                </a:solidFill>
              </a:rPr>
              <a:t>Resultado </a:t>
            </a:r>
            <a:r>
              <a:rPr lang="es-CL" sz="2400" dirty="0" smtClean="0">
                <a:solidFill>
                  <a:schemeClr val="bg1"/>
                </a:solidFill>
              </a:rPr>
              <a:t>según defectos detectados</a:t>
            </a:r>
            <a:endParaRPr lang="es-CL" sz="2400" dirty="0">
              <a:solidFill>
                <a:schemeClr val="bg1"/>
              </a:solidFill>
            </a:endParaRP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658954"/>
              </p:ext>
            </p:extLst>
          </p:nvPr>
        </p:nvGraphicFramePr>
        <p:xfrm>
          <a:off x="600501" y="1429208"/>
          <a:ext cx="8106773" cy="474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580"/>
                <a:gridCol w="934233"/>
                <a:gridCol w="934233"/>
                <a:gridCol w="934233"/>
                <a:gridCol w="156949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Métricas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Ciclo 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Ciclo 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Ciclo 3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Cierre de Proyecto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Total de defectos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36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42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42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Total de defectos detectados por ciclo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6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NA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 dirty="0">
                          <a:effectLst/>
                        </a:rPr>
                        <a:t>Por </a:t>
                      </a:r>
                      <a:r>
                        <a:rPr lang="es-CL" sz="1400" b="1" u="none" strike="noStrike" dirty="0" smtClean="0">
                          <a:effectLst/>
                        </a:rPr>
                        <a:t>Severidad</a:t>
                      </a:r>
                      <a:endParaRPr lang="es-C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 smtClean="0">
                          <a:effectLst/>
                        </a:rPr>
                        <a:t>Invalidantes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smtClean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Graves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7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smtClean="0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effectLst/>
                        </a:rPr>
                        <a:t>Medios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smtClean="0">
                          <a:effectLst/>
                        </a:rPr>
                        <a:t>15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 smtClean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4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smtClean="0">
                          <a:effectLst/>
                        </a:rPr>
                        <a:t>17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 dirty="0">
                          <a:effectLst/>
                        </a:rPr>
                        <a:t>Por Estado</a:t>
                      </a:r>
                      <a:endParaRPr lang="es-C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Cerrados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9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39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Invalidantes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Graves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6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Medios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7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6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14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Postergados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Graves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Medios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3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Rechazados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3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effectLst/>
                        </a:rPr>
                        <a:t>Densidad de defectos por caso de prueba. 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11%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5%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06554"/>
              </p:ext>
            </p:extLst>
          </p:nvPr>
        </p:nvGraphicFramePr>
        <p:xfrm>
          <a:off x="457200" y="2656220"/>
          <a:ext cx="354159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Marcador de conteni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1:</a:t>
            </a:r>
          </a:p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defectos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CL" sz="24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141231"/>
              </p:ext>
            </p:extLst>
          </p:nvPr>
        </p:nvGraphicFramePr>
        <p:xfrm>
          <a:off x="5001905" y="2656220"/>
          <a:ext cx="347335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06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6" name="Marcador de conteni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2:</a:t>
            </a:r>
          </a:p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defectos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CL" sz="2400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966455"/>
              </p:ext>
            </p:extLst>
          </p:nvPr>
        </p:nvGraphicFramePr>
        <p:xfrm>
          <a:off x="655320" y="3093719"/>
          <a:ext cx="3611880" cy="303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095749"/>
              </p:ext>
            </p:extLst>
          </p:nvPr>
        </p:nvGraphicFramePr>
        <p:xfrm>
          <a:off x="4892040" y="3093719"/>
          <a:ext cx="3611880" cy="3032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818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6" name="Marcador de conteni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</a:t>
            </a:r>
            <a:r>
              <a:rPr lang="es-CL" sz="2400" i="1" dirty="0">
                <a:solidFill>
                  <a:srgbClr val="002060"/>
                </a:solidFill>
              </a:rPr>
              <a:t>3</a:t>
            </a:r>
            <a:r>
              <a:rPr lang="es-CL" sz="2400" i="1" dirty="0" smtClean="0">
                <a:solidFill>
                  <a:srgbClr val="002060"/>
                </a:solidFill>
              </a:rPr>
              <a:t>:</a:t>
            </a:r>
          </a:p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defectos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CL" sz="24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803698"/>
              </p:ext>
            </p:extLst>
          </p:nvPr>
        </p:nvGraphicFramePr>
        <p:xfrm>
          <a:off x="457200" y="3093719"/>
          <a:ext cx="3352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031927"/>
              </p:ext>
            </p:extLst>
          </p:nvPr>
        </p:nvGraphicFramePr>
        <p:xfrm>
          <a:off x="4846320" y="3093719"/>
          <a:ext cx="35356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01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Cierre proceso de pruebas</a:t>
            </a:r>
            <a:endParaRPr lang="es-CL" sz="28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671519"/>
              </p:ext>
            </p:extLst>
          </p:nvPr>
        </p:nvGraphicFramePr>
        <p:xfrm>
          <a:off x="457200" y="2712492"/>
          <a:ext cx="38591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0026043"/>
              </p:ext>
            </p:extLst>
          </p:nvPr>
        </p:nvGraphicFramePr>
        <p:xfrm>
          <a:off x="4544932" y="2712492"/>
          <a:ext cx="414186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57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Cierre proceso de pruebas</a:t>
            </a:r>
          </a:p>
          <a:p>
            <a:pPr lvl="1"/>
            <a:r>
              <a:rPr lang="es-MX" sz="2400" dirty="0" smtClean="0"/>
              <a:t>En total se detectan 42 defectos</a:t>
            </a:r>
          </a:p>
          <a:p>
            <a:pPr lvl="1"/>
            <a:r>
              <a:rPr lang="es-MX" sz="2400" dirty="0" smtClean="0"/>
              <a:t>38 defectos cerrados</a:t>
            </a:r>
          </a:p>
          <a:p>
            <a:pPr lvl="1"/>
            <a:r>
              <a:rPr lang="es-MX" sz="2400" dirty="0" smtClean="0"/>
              <a:t>3 defectos rechazados</a:t>
            </a:r>
          </a:p>
          <a:p>
            <a:pPr lvl="1"/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5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927152"/>
              </p:ext>
            </p:extLst>
          </p:nvPr>
        </p:nvGraphicFramePr>
        <p:xfrm>
          <a:off x="500035" y="1643050"/>
          <a:ext cx="8003887" cy="415147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64309"/>
                <a:gridCol w="2487695"/>
                <a:gridCol w="1870737"/>
                <a:gridCol w="1290573"/>
                <a:gridCol w="1290573"/>
              </a:tblGrid>
              <a:tr h="464347"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Elemento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Métrica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Medición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Estimada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600" dirty="0" smtClean="0"/>
                        <a:t>Real</a:t>
                      </a:r>
                      <a:endParaRPr lang="es-AR" sz="1600" dirty="0"/>
                    </a:p>
                  </a:txBody>
                  <a:tcPr/>
                </a:tc>
              </a:tr>
              <a:tr h="464347">
                <a:tc rowSpan="5">
                  <a:txBody>
                    <a:bodyPr/>
                    <a:lstStyle/>
                    <a:p>
                      <a:r>
                        <a:rPr lang="es-ES_tradnl" sz="1600" dirty="0" smtClean="0"/>
                        <a:t>Esfuerzo</a:t>
                      </a:r>
                      <a:endParaRPr lang="es-A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 en proceso de pruebas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ES_tradnl" sz="1600" u="none" dirty="0" smtClean="0"/>
                        <a:t>Planificación: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Diseño: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Ejecución: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8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32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8 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40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32</a:t>
                      </a:r>
                    </a:p>
                  </a:txBody>
                  <a:tcPr/>
                </a:tc>
              </a:tr>
              <a:tr h="464347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 realizado por</a:t>
                      </a:r>
                      <a:r>
                        <a:rPr lang="es-ES_tradnl" sz="1600" baseline="0" dirty="0" smtClean="0"/>
                        <a:t> ciclo de prueba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ES_tradnl" sz="1600" u="none" dirty="0" smtClean="0"/>
                        <a:t>Ciclo 1: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Ciclo</a:t>
                      </a:r>
                      <a:r>
                        <a:rPr lang="es-ES_tradnl" sz="1600" u="none" baseline="0" dirty="0" smtClean="0"/>
                        <a:t> 2:</a:t>
                      </a:r>
                    </a:p>
                    <a:p>
                      <a:pPr lvl="0" algn="l"/>
                      <a:r>
                        <a:rPr lang="es-ES_tradnl" sz="1600" u="none" baseline="0" dirty="0" smtClean="0"/>
                        <a:t>Ciclo 3:</a:t>
                      </a:r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12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8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4</a:t>
                      </a:r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12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12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8</a:t>
                      </a:r>
                      <a:endParaRPr lang="es-AR" sz="1600" u="none" dirty="0"/>
                    </a:p>
                  </a:txBody>
                  <a:tcPr/>
                </a:tc>
              </a:tr>
              <a:tr h="395285">
                <a:tc vMerge="1">
                  <a:txBody>
                    <a:bodyPr/>
                    <a:lstStyle/>
                    <a:p>
                      <a:endParaRPr lang="es-A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</a:t>
                      </a:r>
                      <a:r>
                        <a:rPr lang="es-ES_tradnl" sz="1600" baseline="0" dirty="0" smtClean="0"/>
                        <a:t> total 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64</a:t>
                      </a:r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80</a:t>
                      </a:r>
                      <a:endParaRPr lang="es-AR" sz="1600" u="none" dirty="0"/>
                    </a:p>
                  </a:txBody>
                  <a:tcPr/>
                </a:tc>
              </a:tr>
              <a:tr h="395285">
                <a:tc vMerge="1">
                  <a:txBody>
                    <a:bodyPr/>
                    <a:lstStyle/>
                    <a:p>
                      <a:endParaRPr lang="es-A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 por persona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kern="1200" dirty="0" smtClean="0"/>
                        <a:t>Recursos: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baseline="0" dirty="0" smtClean="0"/>
                        <a:t>1 Analista QA :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baseline="0" dirty="0" smtClean="0"/>
                        <a:t>2 </a:t>
                      </a:r>
                      <a:r>
                        <a:rPr lang="es-AR" sz="1600" u="none" kern="1200" baseline="0" dirty="0" err="1" smtClean="0"/>
                        <a:t>Tester</a:t>
                      </a:r>
                      <a:r>
                        <a:rPr lang="es-AR" sz="1600" u="none" kern="1200" baseline="0" dirty="0" smtClean="0"/>
                        <a:t>:</a:t>
                      </a:r>
                      <a:endParaRPr lang="es-AR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endParaRPr lang="es-AR" sz="1600" u="none" kern="1200" dirty="0" smtClean="0"/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40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12</a:t>
                      </a:r>
                      <a:endParaRPr lang="es-AR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endParaRPr lang="es-AR" sz="1600" u="none" kern="1200" dirty="0" smtClean="0"/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48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17</a:t>
                      </a:r>
                      <a:endParaRPr lang="es-AR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95285">
                <a:tc vMerge="1">
                  <a:txBody>
                    <a:bodyPr/>
                    <a:lstStyle/>
                    <a:p>
                      <a:endParaRPr lang="es-A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Tiempo por caso de prueba, en minutos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ES_tradnl" sz="1600" u="none" dirty="0" smtClean="0"/>
                        <a:t>Ciclo 1: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Ciclo</a:t>
                      </a:r>
                      <a:r>
                        <a:rPr lang="es-ES_tradnl" sz="1600" u="none" baseline="0" dirty="0" smtClean="0"/>
                        <a:t> 2:</a:t>
                      </a:r>
                    </a:p>
                    <a:p>
                      <a:pPr lvl="0" algn="l"/>
                      <a:r>
                        <a:rPr lang="es-ES_tradnl" sz="1600" u="none" baseline="0" dirty="0" smtClean="0"/>
                        <a:t>Ciclo 3:</a:t>
                      </a:r>
                      <a:endParaRPr lang="es-AR" sz="1600" u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1600" u="none" kern="1200" dirty="0" smtClean="0"/>
                        <a:t>6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4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2</a:t>
                      </a:r>
                      <a:endParaRPr lang="es-CL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1600" u="none" kern="1200" dirty="0" smtClean="0"/>
                        <a:t>6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6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4</a:t>
                      </a:r>
                      <a:endParaRPr lang="es-CL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3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Resumen según esfuerzo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 smtClean="0"/>
              <a:t>El proceso de pruebas </a:t>
            </a:r>
          </a:p>
          <a:p>
            <a:pPr marL="0" indent="0">
              <a:buNone/>
            </a:pPr>
            <a:r>
              <a:rPr lang="es-MX" sz="2400" dirty="0" smtClean="0"/>
              <a:t>duró en total 80 horas, </a:t>
            </a:r>
          </a:p>
          <a:p>
            <a:pPr marL="0" indent="0">
              <a:buNone/>
            </a:pPr>
            <a:r>
              <a:rPr lang="es-MX" sz="2400" dirty="0" smtClean="0"/>
              <a:t>16 horas más de lo estimado.</a:t>
            </a:r>
          </a:p>
          <a:p>
            <a:pPr marL="0" indent="0">
              <a:buNone/>
            </a:pPr>
            <a:endParaRPr lang="es-MX" sz="2400" dirty="0" smtClean="0"/>
          </a:p>
          <a:p>
            <a:pPr marL="0" indent="0">
              <a:buNone/>
            </a:pPr>
            <a:r>
              <a:rPr lang="es-MX" sz="2400" dirty="0" smtClean="0"/>
              <a:t>El 50% del tiempo </a:t>
            </a:r>
          </a:p>
          <a:p>
            <a:pPr marL="0" indent="0">
              <a:buNone/>
            </a:pPr>
            <a:r>
              <a:rPr lang="es-MX" sz="2400" dirty="0" smtClean="0"/>
              <a:t>se utilizó en diseñar las pruebas</a:t>
            </a:r>
            <a:endParaRPr lang="es-MX" sz="2000" dirty="0" smtClean="0"/>
          </a:p>
          <a:p>
            <a:pPr lvl="1"/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982305"/>
              </p:ext>
            </p:extLst>
          </p:nvPr>
        </p:nvGraphicFramePr>
        <p:xfrm>
          <a:off x="4282440" y="2636520"/>
          <a:ext cx="4404360" cy="3535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813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s-CL" sz="2000" dirty="0" smtClean="0"/>
              <a:t>Todo el proceso dura 80 horas</a:t>
            </a:r>
          </a:p>
          <a:p>
            <a:pPr algn="just"/>
            <a:r>
              <a:rPr lang="es-CL" sz="2000" dirty="0" smtClean="0"/>
              <a:t>Se realizan en total 122 casos de pruebas</a:t>
            </a:r>
          </a:p>
          <a:p>
            <a:pPr algn="just"/>
            <a:r>
              <a:rPr lang="es-CL" sz="2000" dirty="0" smtClean="0"/>
              <a:t>Se prueba el 100% de los módulos del SW:</a:t>
            </a:r>
          </a:p>
          <a:p>
            <a:pPr lvl="1" algn="just"/>
            <a:r>
              <a:rPr lang="es-CL" sz="1800" dirty="0" err="1"/>
              <a:t>Login&amp;Logout</a:t>
            </a:r>
            <a:endParaRPr lang="es-CL" sz="1800" dirty="0"/>
          </a:p>
          <a:p>
            <a:pPr lvl="1" algn="just"/>
            <a:r>
              <a:rPr lang="es-CL" sz="1800" dirty="0"/>
              <a:t>Ingreso asistencia</a:t>
            </a:r>
          </a:p>
          <a:p>
            <a:pPr lvl="1" algn="just"/>
            <a:r>
              <a:rPr lang="es-CL" sz="1800" dirty="0"/>
              <a:t>Modificación asistencia</a:t>
            </a:r>
          </a:p>
          <a:p>
            <a:pPr lvl="1" algn="just"/>
            <a:r>
              <a:rPr lang="es-CL" sz="1800" dirty="0"/>
              <a:t>Reportes </a:t>
            </a:r>
            <a:r>
              <a:rPr lang="es-CL" sz="1800" dirty="0" smtClean="0"/>
              <a:t>asistencia</a:t>
            </a:r>
          </a:p>
          <a:p>
            <a:pPr algn="just"/>
            <a:r>
              <a:rPr lang="es-CL" sz="2000" dirty="0" smtClean="0"/>
              <a:t>Se detectan 42 defectos de los cuales:</a:t>
            </a:r>
          </a:p>
          <a:p>
            <a:pPr lvl="1" algn="just"/>
            <a:r>
              <a:rPr lang="es-CL" sz="1800" dirty="0" smtClean="0"/>
              <a:t>2 Invalidantes</a:t>
            </a:r>
          </a:p>
          <a:p>
            <a:pPr lvl="1" algn="just"/>
            <a:r>
              <a:rPr lang="es-CL" sz="1800" dirty="0" smtClean="0"/>
              <a:t>8</a:t>
            </a:r>
            <a:r>
              <a:rPr lang="es-CL" sz="1800" dirty="0"/>
              <a:t> </a:t>
            </a:r>
            <a:r>
              <a:rPr lang="es-CL" sz="1800" dirty="0" smtClean="0"/>
              <a:t>Graves</a:t>
            </a:r>
          </a:p>
          <a:p>
            <a:pPr lvl="1" algn="just"/>
            <a:r>
              <a:rPr lang="es-CL" sz="1800" dirty="0" smtClean="0"/>
              <a:t>15 medios</a:t>
            </a:r>
          </a:p>
          <a:p>
            <a:pPr lvl="1" algn="just"/>
            <a:r>
              <a:rPr lang="es-CL" sz="1800" dirty="0" smtClean="0"/>
              <a:t>17 Leves</a:t>
            </a:r>
            <a:endParaRPr lang="es-CL" sz="1800" dirty="0"/>
          </a:p>
          <a:p>
            <a:pPr algn="just"/>
            <a:r>
              <a:rPr lang="es-CL" sz="2000" dirty="0" smtClean="0"/>
              <a:t>Se corrigen 38 defectos, quedando 3 defectos Leves que son rechazados por el equipo desarrollo.</a:t>
            </a:r>
            <a:endParaRPr lang="es-CL" sz="20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272715" y="2605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2800" b="1" dirty="0">
                <a:solidFill>
                  <a:schemeClr val="bg1"/>
                </a:solidFill>
              </a:rPr>
              <a:t>Ejemplo… Resumen proceso de </a:t>
            </a:r>
            <a:r>
              <a:rPr lang="es-ES_tradnl" sz="2800" b="1" dirty="0" smtClean="0">
                <a:solidFill>
                  <a:schemeClr val="bg1"/>
                </a:solidFill>
              </a:rPr>
              <a:t>pruebas</a:t>
            </a:r>
            <a:endParaRPr lang="es-ES_tradn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Ejemplo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CL" sz="2800" b="1" u="sng" dirty="0" smtClean="0"/>
              <a:t>Caso</a:t>
            </a:r>
            <a:r>
              <a:rPr lang="es-CL" sz="2800" dirty="0" smtClean="0"/>
              <a:t>: </a:t>
            </a:r>
            <a:endParaRPr lang="es-CL" sz="2800" dirty="0" smtClean="0"/>
          </a:p>
          <a:p>
            <a:pPr marL="0" indent="0" algn="just">
              <a:buNone/>
            </a:pPr>
            <a:r>
              <a:rPr lang="es-CL" sz="2800" dirty="0" smtClean="0"/>
              <a:t>Se </a:t>
            </a:r>
            <a:r>
              <a:rPr lang="es-CL" sz="2800" dirty="0" smtClean="0"/>
              <a:t>desarrolla un Software para administrar la asistencia escolar en un colegio.</a:t>
            </a:r>
          </a:p>
          <a:p>
            <a:pPr marL="0" indent="0" algn="just">
              <a:buNone/>
            </a:pPr>
            <a:r>
              <a:rPr lang="es-CL" sz="2800" dirty="0" smtClean="0"/>
              <a:t>Los módulos del SW son:</a:t>
            </a:r>
          </a:p>
          <a:p>
            <a:pPr lvl="1" algn="just">
              <a:buFontTx/>
              <a:buChar char="-"/>
            </a:pPr>
            <a:r>
              <a:rPr lang="es-CL" sz="2400" dirty="0" err="1" smtClean="0"/>
              <a:t>Login&amp;Logout</a:t>
            </a:r>
            <a:endParaRPr lang="es-CL" sz="2400" dirty="0" smtClean="0"/>
          </a:p>
          <a:p>
            <a:pPr lvl="1" algn="just">
              <a:buFontTx/>
              <a:buChar char="-"/>
            </a:pPr>
            <a:r>
              <a:rPr lang="es-CL" sz="2400" dirty="0" smtClean="0"/>
              <a:t>Ingreso asistencia</a:t>
            </a:r>
          </a:p>
          <a:p>
            <a:pPr lvl="1" algn="just">
              <a:buFontTx/>
              <a:buChar char="-"/>
            </a:pPr>
            <a:r>
              <a:rPr lang="es-CL" sz="2400" dirty="0" smtClean="0"/>
              <a:t>Modificación asistencia</a:t>
            </a:r>
          </a:p>
          <a:p>
            <a:pPr lvl="1" algn="just">
              <a:buFontTx/>
              <a:buChar char="-"/>
            </a:pPr>
            <a:r>
              <a:rPr lang="es-CL" sz="2400" dirty="0" smtClean="0"/>
              <a:t>Reportes asistencia</a:t>
            </a:r>
          </a:p>
          <a:p>
            <a:pPr marL="0" indent="0" algn="just">
              <a:buNone/>
            </a:pPr>
            <a:r>
              <a:rPr lang="es-CL" sz="2800" dirty="0" smtClean="0"/>
              <a:t>Durante el proceso de pruebas </a:t>
            </a:r>
          </a:p>
          <a:p>
            <a:pPr marL="0" indent="0" algn="just">
              <a:buNone/>
            </a:pPr>
            <a:r>
              <a:rPr lang="es-CL" sz="2800" dirty="0" smtClean="0"/>
              <a:t>se realizan 3 ciclos.</a:t>
            </a:r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r>
              <a:rPr lang="es-CL" sz="2800" dirty="0" smtClean="0"/>
              <a:t>Revisemos los resultados…</a:t>
            </a:r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anali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8" y="3536857"/>
            <a:ext cx="3477962" cy="30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45999"/>
              </p:ext>
            </p:extLst>
          </p:nvPr>
        </p:nvGraphicFramePr>
        <p:xfrm>
          <a:off x="428596" y="2118360"/>
          <a:ext cx="8167670" cy="3444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45844"/>
                <a:gridCol w="3054750"/>
                <a:gridCol w="3667076"/>
              </a:tblGrid>
              <a:tr h="392901"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Elemento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Métrica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Medición</a:t>
                      </a:r>
                      <a:endParaRPr lang="es-AR" sz="2000" dirty="0"/>
                    </a:p>
                  </a:txBody>
                  <a:tcPr/>
                </a:tc>
              </a:tr>
              <a:tr h="464347">
                <a:tc rowSpan="3">
                  <a:txBody>
                    <a:bodyPr/>
                    <a:lstStyle/>
                    <a:p>
                      <a:r>
                        <a:rPr lang="es-AR" sz="2000" dirty="0" smtClean="0"/>
                        <a:t>Pruebas </a:t>
                      </a:r>
                      <a:r>
                        <a:rPr lang="es-AR" sz="1800" dirty="0" smtClean="0"/>
                        <a:t>Exploratorias</a:t>
                      </a:r>
                      <a:endParaRPr lang="es-A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Esfuerzo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2000" u="none" dirty="0" smtClean="0"/>
                        <a:t>4 horas</a:t>
                      </a:r>
                      <a:endParaRPr lang="es-ES_tradnl" sz="2000" u="none" baseline="0" dirty="0" smtClean="0"/>
                    </a:p>
                    <a:p>
                      <a:pPr algn="l"/>
                      <a:endParaRPr lang="es-AR" sz="1100" u="none" dirty="0"/>
                    </a:p>
                  </a:txBody>
                  <a:tcPr/>
                </a:tc>
              </a:tr>
              <a:tr h="464347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Defectos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2000" u="none" dirty="0" smtClean="0"/>
                        <a:t>2 defectos invalidantes</a:t>
                      </a:r>
                      <a:endParaRPr lang="es-ES_tradnl" sz="2000" u="none" baseline="0" dirty="0" smtClean="0"/>
                    </a:p>
                    <a:p>
                      <a:pPr algn="l"/>
                      <a:endParaRPr lang="es-AR" sz="1100" u="none" dirty="0"/>
                    </a:p>
                  </a:txBody>
                  <a:tcPr/>
                </a:tc>
              </a:tr>
              <a:tr h="464347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Funcionalidades o requerimientos explorados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2000" u="none" baseline="0" dirty="0" smtClean="0"/>
                        <a:t>Módulos probados: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2000" u="none" baseline="0" dirty="0" err="1" smtClean="0"/>
                        <a:t>Login&amp;Logout</a:t>
                      </a:r>
                      <a:endParaRPr lang="es-CL" sz="2000" u="none" baseline="0" dirty="0" smtClean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2000" u="none" baseline="0" dirty="0" smtClean="0"/>
                        <a:t>Ingreso asistencia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2000" u="none" baseline="0" dirty="0" smtClean="0"/>
                        <a:t>Modificación asistencia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2000" u="none" baseline="0" dirty="0" smtClean="0"/>
                        <a:t>Reportes asistencia</a:t>
                      </a:r>
                    </a:p>
                    <a:p>
                      <a:pPr algn="l"/>
                      <a:endParaRPr lang="es-AR" sz="2000" u="non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Marcador de conteni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s-MX" sz="2800" dirty="0" smtClean="0"/>
              <a:t>Resumen de pruebas exploratorias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422374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238376"/>
              </p:ext>
            </p:extLst>
          </p:nvPr>
        </p:nvGraphicFramePr>
        <p:xfrm>
          <a:off x="673769" y="1600200"/>
          <a:ext cx="7046604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230"/>
                <a:gridCol w="1143008"/>
                <a:gridCol w="1214446"/>
                <a:gridCol w="1645920"/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Ciclo 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Ciclo 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Ciclo 3 y Cierre </a:t>
                      </a:r>
                      <a:r>
                        <a:rPr lang="es-ES_tradnl" baseline="0" dirty="0" smtClean="0"/>
                        <a:t>de proyecto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Total de casos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120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122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Casos de Prueba Correctos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78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99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114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Casos de Prueba Defectuosos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Casos de Prueba No aplican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Casos de Prueba No revisados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AR" dirty="0"/>
                    </a:p>
                  </a:txBody>
                  <a:tcPr/>
                </a:tc>
              </a:tr>
              <a:tr h="300099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Cobertura casos de prueba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83%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90%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96%</a:t>
                      </a:r>
                      <a:endParaRPr lang="es-A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6" name="Marcador de contenido 1"/>
          <p:cNvSpPr txBox="1">
            <a:spLocks/>
          </p:cNvSpPr>
          <p:nvPr/>
        </p:nvSpPr>
        <p:spPr>
          <a:xfrm>
            <a:off x="374092" y="4714065"/>
            <a:ext cx="7346281" cy="1311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s-CL" sz="2800" dirty="0" smtClean="0"/>
              <a:t>Pero…</a:t>
            </a:r>
          </a:p>
          <a:p>
            <a:pPr marL="0" indent="0" algn="r">
              <a:buFont typeface="Arial"/>
              <a:buNone/>
            </a:pPr>
            <a:r>
              <a:rPr lang="es-CL" sz="2800" dirty="0" smtClean="0"/>
              <a:t>¿Cómo interpretar estos datos?</a:t>
            </a:r>
            <a:endParaRPr lang="es-CL" sz="2800" dirty="0"/>
          </a:p>
        </p:txBody>
      </p:sp>
      <p:pic>
        <p:nvPicPr>
          <p:cNvPr id="8" name="Picture 2" descr="Resultado de imagen para pens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2" t="15811" r="35773"/>
          <a:stretch/>
        </p:blipFill>
        <p:spPr bwMode="auto">
          <a:xfrm>
            <a:off x="7929350" y="4954137"/>
            <a:ext cx="912246" cy="163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721692" y="661472"/>
            <a:ext cx="4327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chemeClr val="bg1"/>
                </a:solidFill>
              </a:rPr>
              <a:t>Resultado </a:t>
            </a:r>
            <a:r>
              <a:rPr lang="es-CL" sz="2400" dirty="0" smtClean="0">
                <a:solidFill>
                  <a:schemeClr val="bg1"/>
                </a:solidFill>
              </a:rPr>
              <a:t>según casos </a:t>
            </a:r>
            <a:r>
              <a:rPr lang="es-CL" sz="2400" dirty="0">
                <a:solidFill>
                  <a:schemeClr val="bg1"/>
                </a:solidFill>
              </a:rPr>
              <a:t>de </a:t>
            </a:r>
            <a:r>
              <a:rPr lang="es-CL" sz="2400" dirty="0" smtClean="0">
                <a:solidFill>
                  <a:schemeClr val="bg1"/>
                </a:solidFill>
              </a:rPr>
              <a:t>prueba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1:</a:t>
            </a:r>
          </a:p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</a:t>
            </a:r>
            <a:r>
              <a:rPr lang="es-CL" sz="2400" i="1" dirty="0">
                <a:solidFill>
                  <a:srgbClr val="002060"/>
                </a:solidFill>
              </a:rPr>
              <a:t>casos de </a:t>
            </a:r>
            <a:r>
              <a:rPr lang="es-CL" sz="2400" i="1" dirty="0" smtClean="0">
                <a:solidFill>
                  <a:srgbClr val="002060"/>
                </a:solidFill>
              </a:rPr>
              <a:t>prueba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27480" y="2986018"/>
            <a:ext cx="36873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Total de casos diseñados 120</a:t>
            </a:r>
          </a:p>
          <a:p>
            <a:endParaRPr lang="es-CL" dirty="0"/>
          </a:p>
          <a:p>
            <a:r>
              <a:rPr lang="es-CL" dirty="0" smtClean="0"/>
              <a:t>Sólo el 83% de los casos de prueba fueron ejecutados dado que el 4% no correspondían y el 13% no se pudo revisar.</a:t>
            </a:r>
          </a:p>
          <a:p>
            <a:endParaRPr lang="es-CL" dirty="0" smtClean="0"/>
          </a:p>
          <a:p>
            <a:r>
              <a:rPr lang="es-CL" dirty="0" smtClean="0"/>
              <a:t>De los 83% revisado, el 21% resultó asociados a defectos de SW.</a:t>
            </a:r>
            <a:endParaRPr lang="es-CL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889883"/>
              </p:ext>
            </p:extLst>
          </p:nvPr>
        </p:nvGraphicFramePr>
        <p:xfrm>
          <a:off x="4223982" y="2358220"/>
          <a:ext cx="4920018" cy="4117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586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contenido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1:</a:t>
            </a:r>
          </a:p>
          <a:p>
            <a:pPr marL="0" indent="0">
              <a:buFont typeface="Arial"/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casos de prueba por módulo de Software.</a:t>
            </a:r>
          </a:p>
          <a:p>
            <a:pPr marL="0" indent="0">
              <a:buFont typeface="Arial"/>
              <a:buNone/>
            </a:pPr>
            <a:endParaRPr lang="es-CL" sz="2400" dirty="0"/>
          </a:p>
        </p:txBody>
      </p:sp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4981292"/>
              </p:ext>
            </p:extLst>
          </p:nvPr>
        </p:nvGraphicFramePr>
        <p:xfrm>
          <a:off x="5029200" y="3413760"/>
          <a:ext cx="4114800" cy="3375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528847"/>
              </p:ext>
            </p:extLst>
          </p:nvPr>
        </p:nvGraphicFramePr>
        <p:xfrm>
          <a:off x="609600" y="3271198"/>
          <a:ext cx="4739640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Hoja de cálculo" r:id="rId5" imgW="9772679" imgH="2190776" progId="Excel.Sheet.12">
                  <p:embed/>
                </p:oleObj>
              </mc:Choice>
              <mc:Fallback>
                <p:oleObj name="Hoja de cálculo" r:id="rId5" imgW="9772679" imgH="21907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3271198"/>
                        <a:ext cx="4739640" cy="136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1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>
                <a:solidFill>
                  <a:srgbClr val="002060"/>
                </a:solidFill>
              </a:rPr>
              <a:t>Ciclo </a:t>
            </a:r>
            <a:r>
              <a:rPr lang="es-CL" sz="2400" i="1" dirty="0" smtClean="0">
                <a:solidFill>
                  <a:srgbClr val="002060"/>
                </a:solidFill>
              </a:rPr>
              <a:t>2: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s-CL" sz="2400" i="1" dirty="0">
                <a:solidFill>
                  <a:srgbClr val="002060"/>
                </a:solidFill>
              </a:rPr>
              <a:t>Resultado ejecución de pruebas según casos de prueba</a:t>
            </a:r>
          </a:p>
          <a:p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27480" y="2986018"/>
            <a:ext cx="3687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Total de casos diseñados 122, se agregan 2 nuevos casos.</a:t>
            </a:r>
          </a:p>
          <a:p>
            <a:endParaRPr lang="es-CL" dirty="0"/>
          </a:p>
          <a:p>
            <a:r>
              <a:rPr lang="es-CL" dirty="0" smtClean="0"/>
              <a:t>El 90% de los casos de prueba fueron ejecutados dado que el 4% no correspondían y el 6% no se pudo revisar.</a:t>
            </a:r>
          </a:p>
          <a:p>
            <a:endParaRPr lang="es-CL" dirty="0" smtClean="0"/>
          </a:p>
          <a:p>
            <a:r>
              <a:rPr lang="es-CL" dirty="0" smtClean="0"/>
              <a:t>De los 90% revisado, solo el 8% resultó asociados a defectos de SW.</a:t>
            </a:r>
            <a:endParaRPr lang="es-CL" dirty="0"/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1621872"/>
              </p:ext>
            </p:extLst>
          </p:nvPr>
        </p:nvGraphicFramePr>
        <p:xfrm>
          <a:off x="4251277" y="353135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73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Cierre de proyecto: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s-CL" sz="2400" i="1" dirty="0">
                <a:solidFill>
                  <a:srgbClr val="002060"/>
                </a:solidFill>
              </a:rPr>
              <a:t>Resultado ejecución de pruebas según casos de prueba</a:t>
            </a:r>
          </a:p>
          <a:p>
            <a:endParaRPr lang="es-CL" sz="2400" dirty="0"/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319997"/>
              </p:ext>
            </p:extLst>
          </p:nvPr>
        </p:nvGraphicFramePr>
        <p:xfrm>
          <a:off x="4333164" y="3248167"/>
          <a:ext cx="4572000" cy="3026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ángulo 6"/>
          <p:cNvSpPr/>
          <p:nvPr/>
        </p:nvSpPr>
        <p:spPr>
          <a:xfrm>
            <a:off x="427480" y="2986018"/>
            <a:ext cx="3687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Total de casos diseñados 122.</a:t>
            </a:r>
          </a:p>
          <a:p>
            <a:endParaRPr lang="es-CL" dirty="0"/>
          </a:p>
          <a:p>
            <a:r>
              <a:rPr lang="es-CL" dirty="0" smtClean="0"/>
              <a:t>El 96% de los casos de prueba fueron ejecutados dado que el 4% no correspondían.</a:t>
            </a:r>
          </a:p>
          <a:p>
            <a:endParaRPr lang="es-CL" dirty="0" smtClean="0"/>
          </a:p>
          <a:p>
            <a:r>
              <a:rPr lang="es-CL" dirty="0" smtClean="0"/>
              <a:t>De los 96% revisado, solo el 3% resultó asociados a defectos de SW.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786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</TotalTime>
  <Words>871</Words>
  <Application>Microsoft Office PowerPoint</Application>
  <PresentationFormat>Presentación en pantalla (4:3)</PresentationFormat>
  <Paragraphs>309</Paragraphs>
  <Slides>18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Candara</vt:lpstr>
      <vt:lpstr>Myriad Pro</vt:lpstr>
      <vt:lpstr>Tema de Office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Ejemplo…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Manuela Jimenez A.</cp:lastModifiedBy>
  <cp:revision>124</cp:revision>
  <dcterms:created xsi:type="dcterms:W3CDTF">2014-04-29T13:43:09Z</dcterms:created>
  <dcterms:modified xsi:type="dcterms:W3CDTF">2018-08-13T03:48:43Z</dcterms:modified>
</cp:coreProperties>
</file>